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353"/>
    <a:srgbClr val="0E5F9B"/>
    <a:srgbClr val="080F1A"/>
    <a:srgbClr val="18293E"/>
    <a:srgbClr val="E9D530"/>
    <a:srgbClr val="22506A"/>
    <a:srgbClr val="3489A6"/>
    <a:srgbClr val="358FAA"/>
    <a:srgbClr val="0C1C3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B8D1-E410-40E6-9B46-7D2A53AD8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AB98D-8EC1-4B5C-BE9B-403C01D82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35B62-552B-42E2-9FE4-2629B2A2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6887-1A63-4F5B-AA25-A23955CFA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8CDB3-9CFA-462C-9E2B-D9B22BF0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A504-09F8-43C2-9A2C-B07DA5E9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8C831-9842-4EAF-9CF3-B7638B34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67B5-746C-4D23-B9EF-743543AD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F68A-0920-408E-9555-BB043463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64C77-5BFE-47B8-8879-300EFB3C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5432FA-4777-4CA1-8C2B-F188A168E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602E4-C49D-4CD6-A4B6-A0047B556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85F2-505B-4878-B850-F87069D0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CE29-7472-4236-AA44-01C8B024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816D4-7C95-42D2-94C0-1E1EB7F0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3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1020-2251-42E1-A942-7EEEB8AC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C287-99BE-40BA-A57F-82D9EA70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FB844-947F-473D-AE11-4DE4CB0B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7FAF6-16D0-4295-B96C-A46F25C1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7B6A5-6EF3-4BA4-955C-BDD5B19E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0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8FFB-C0CE-48DD-A4D9-5FC8C0D7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CD9B-6200-4658-9F9D-0C3E3A64D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372F2-6B77-4AAB-9317-B23C4EAF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00602-CE98-49B7-85BF-91E36B3C9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616B8-E1AA-434B-850E-118A00FB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6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F047-FEB0-4169-B750-61750A52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D34D-5129-4E5E-A410-45B1C99AE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BDEFF-135D-4A5F-8E33-076F493BB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9BA1A-D9E2-4201-BC00-698CB874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2C7-E728-4B4A-91B7-8F11D6AD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6E56A-C0F6-4E2A-9056-EE8481BE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D7E9-97D3-4E03-9B71-0019CA68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14910-CDEF-4FB0-B649-159A8AD77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0DE78-D415-4AC6-B30D-4C1DD2799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01A52-C65F-47CE-932D-A79E52814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A4C4F-876D-4A59-BEC2-69BBF0EC9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AB03E-AD57-4333-88C3-FD1ABFCF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C854ED-D698-4A31-87EA-1A36468D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AC3CD-B92C-43CD-A396-0B46DB2B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6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756B-2EB4-4B28-944A-5E8E6C43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FBEFE-DC3E-4A7B-89A2-5A1AC918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AB69C-6048-415F-8539-2DCF4BC4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CE30A-94F2-4A58-ADC3-B7B80B2C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7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E03D4-B405-4CEB-B9F7-6B3D5C64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9E246-DAFA-49CB-AD69-18F510B5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0A0C7-068E-4BD6-B9AC-C0E8FBF8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8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2864-28C3-4861-8C5D-C0C60C91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E6A2-C657-4CFC-949E-6087289A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D9519-07E0-4813-90BA-34A8122F3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1EA73-1F9B-4482-A45A-02F4CF51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B4BA6-41E4-4419-AC90-F5B388C9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895DD-3645-467C-8808-5EB84B11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452E-4377-4265-BA93-4BB933E2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3C6C3-05EC-4AE9-85DD-BBACB0DA1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157A3-3D1D-4865-BBFE-4D30364D5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24053-B9D5-4E67-A271-0B5DFAE2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5C9DA-94DA-4D7D-8D10-09CC4195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17B70-86D9-498C-BC95-CB3EFCB4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C49F-3553-4909-8DFC-C7CB0F92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A5460-AB25-4588-A591-9BFE6415A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7856-391A-45EF-A16C-BA17FB135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B1804-D9F7-4DA9-8AD0-84A6BC9F3D52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D4BA-B1E4-498A-A5E3-192F3296F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55F95-E33A-4B25-A6B3-C2A39B96E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064DD-3EF2-432C-ACD2-992C0F341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7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0B3CD1-0DA3-4E40-87F6-527813BD0E05}"/>
              </a:ext>
            </a:extLst>
          </p:cNvPr>
          <p:cNvSpPr txBox="1"/>
          <p:nvPr/>
        </p:nvSpPr>
        <p:spPr>
          <a:xfrm>
            <a:off x="1019514" y="3903761"/>
            <a:ext cx="5892599" cy="1077218"/>
          </a:xfrm>
          <a:prstGeom prst="rect">
            <a:avLst/>
          </a:prstGeom>
          <a:solidFill>
            <a:schemeClr val="tx1">
              <a:alpha val="9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    </a:t>
            </a:r>
            <a:r>
              <a:rPr lang="en-US" sz="4400" dirty="0">
                <a:solidFill>
                  <a:schemeClr val="bg1"/>
                </a:solidFill>
                <a:latin typeface="Comic Sans MS" panose="030F0702030302020204" pitchFamily="66" charset="0"/>
              </a:rPr>
              <a:t>JAN-SWASTHYA</a:t>
            </a:r>
          </a:p>
          <a:p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    -</a:t>
            </a: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 PHASE-2 PROJECT PRESENTATION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0784C10-CE32-4703-8112-C210CB29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17" y="4005998"/>
            <a:ext cx="549404" cy="5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936B1-0AFA-4604-8742-3B9DDE710F07}"/>
              </a:ext>
            </a:extLst>
          </p:cNvPr>
          <p:cNvSpPr/>
          <p:nvPr/>
        </p:nvSpPr>
        <p:spPr>
          <a:xfrm>
            <a:off x="10571584" y="5990253"/>
            <a:ext cx="1306285" cy="587829"/>
          </a:xfrm>
          <a:prstGeom prst="rect">
            <a:avLst/>
          </a:prstGeom>
          <a:solidFill>
            <a:srgbClr val="20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03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2B62F-8862-4D1B-9BD9-A41046AB7F8F}"/>
              </a:ext>
            </a:extLst>
          </p:cNvPr>
          <p:cNvSpPr txBox="1"/>
          <p:nvPr/>
        </p:nvSpPr>
        <p:spPr>
          <a:xfrm>
            <a:off x="4397049" y="606489"/>
            <a:ext cx="3397898" cy="584775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Implementation: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528FE0-EC79-4AD7-B805-39676946886B}"/>
              </a:ext>
            </a:extLst>
          </p:cNvPr>
          <p:cNvSpPr/>
          <p:nvPr/>
        </p:nvSpPr>
        <p:spPr>
          <a:xfrm>
            <a:off x="576941" y="1511559"/>
            <a:ext cx="11038115" cy="4245429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8E9E8A-39D8-45BF-9FD2-E2B17BBC3A34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5999" y="1511559"/>
            <a:ext cx="0" cy="2122715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110E67-64C6-454F-973C-401A0848233B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576941" y="3634274"/>
            <a:ext cx="11038115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30E65B-773D-4B6B-898A-51514573276C}"/>
              </a:ext>
            </a:extLst>
          </p:cNvPr>
          <p:cNvSpPr txBox="1"/>
          <p:nvPr/>
        </p:nvSpPr>
        <p:spPr>
          <a:xfrm>
            <a:off x="1025237" y="1817577"/>
            <a:ext cx="3666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WEB APPLICATION: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Tools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Functionality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User Interaction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E3CCB-A41E-4E2E-B5AD-F774B0D3AC69}"/>
              </a:ext>
            </a:extLst>
          </p:cNvPr>
          <p:cNvSpPr txBox="1"/>
          <p:nvPr/>
        </p:nvSpPr>
        <p:spPr>
          <a:xfrm>
            <a:off x="3941702" y="2388251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LIVE 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2CBF2-12EA-48DD-B74C-7B8DF11F01E4}"/>
              </a:ext>
            </a:extLst>
          </p:cNvPr>
          <p:cNvSpPr txBox="1"/>
          <p:nvPr/>
        </p:nvSpPr>
        <p:spPr>
          <a:xfrm>
            <a:off x="6410111" y="1817577"/>
            <a:ext cx="358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Preface: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What is Pneumonia?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Data 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Necessary Libraries Used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C2ED2D-7E49-4CFE-AD9F-2A2411A2E68A}"/>
              </a:ext>
            </a:extLst>
          </p:cNvPr>
          <p:cNvSpPr/>
          <p:nvPr/>
        </p:nvSpPr>
        <p:spPr>
          <a:xfrm>
            <a:off x="10552923" y="5962266"/>
            <a:ext cx="1390262" cy="671408"/>
          </a:xfrm>
          <a:prstGeom prst="rect">
            <a:avLst/>
          </a:prstGeom>
          <a:solidFill>
            <a:srgbClr val="0C1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E5D68-4085-424E-A4EF-F891B0F4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12" y="3874949"/>
            <a:ext cx="230537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17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41ABC1-4D88-4BA0-B35E-CED78D59E47F}"/>
              </a:ext>
            </a:extLst>
          </p:cNvPr>
          <p:cNvSpPr/>
          <p:nvPr/>
        </p:nvSpPr>
        <p:spPr>
          <a:xfrm>
            <a:off x="816543" y="1253690"/>
            <a:ext cx="10558914" cy="4350619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4A13E-223D-4EBD-AAAD-632D13D05F19}"/>
              </a:ext>
            </a:extLst>
          </p:cNvPr>
          <p:cNvSpPr txBox="1"/>
          <p:nvPr/>
        </p:nvSpPr>
        <p:spPr>
          <a:xfrm>
            <a:off x="1111864" y="1563575"/>
            <a:ext cx="4017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r>
              <a:rPr lang="en-US" sz="2000" b="1" u="sng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MODEL DEVELOPMENT: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Layers(Con2D,MaxPooling2D,Flatten,Dense)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Specifications(loss,Optimizer,Metrics)</a:t>
            </a:r>
            <a:endParaRPr lang="en-US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4BBBD-9809-46BD-B56F-53020962DDC8}"/>
              </a:ext>
            </a:extLst>
          </p:cNvPr>
          <p:cNvSpPr txBox="1"/>
          <p:nvPr/>
        </p:nvSpPr>
        <p:spPr>
          <a:xfrm>
            <a:off x="1111864" y="3583942"/>
            <a:ext cx="3528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u="sng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MODEL TRAINING: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ImageDataGenerator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Normalization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Generators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Epochs</a:t>
            </a:r>
            <a:endParaRPr lang="en-US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3EBC2C-C3AE-40CF-AEBB-77852DFA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78" y="2330031"/>
            <a:ext cx="5832425" cy="2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21C820-FCAC-4FE5-9DFC-FFE6150197B8}"/>
              </a:ext>
            </a:extLst>
          </p:cNvPr>
          <p:cNvSpPr/>
          <p:nvPr/>
        </p:nvSpPr>
        <p:spPr>
          <a:xfrm>
            <a:off x="10501162" y="5929162"/>
            <a:ext cx="1414914" cy="683394"/>
          </a:xfrm>
          <a:prstGeom prst="rect">
            <a:avLst/>
          </a:prstGeom>
          <a:solidFill>
            <a:srgbClr val="E9D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3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427C22-5236-4655-B2BB-A5EE9B211377}"/>
              </a:ext>
            </a:extLst>
          </p:cNvPr>
          <p:cNvSpPr txBox="1"/>
          <p:nvPr/>
        </p:nvSpPr>
        <p:spPr>
          <a:xfrm>
            <a:off x="5038659" y="513183"/>
            <a:ext cx="2238113" cy="584775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TESTING: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999D6-6D66-4F30-937F-C6349A0C8D4D}"/>
              </a:ext>
            </a:extLst>
          </p:cNvPr>
          <p:cNvSpPr/>
          <p:nvPr/>
        </p:nvSpPr>
        <p:spPr>
          <a:xfrm>
            <a:off x="10636898" y="6018245"/>
            <a:ext cx="1212980" cy="606490"/>
          </a:xfrm>
          <a:prstGeom prst="rect">
            <a:avLst/>
          </a:prstGeom>
          <a:solidFill>
            <a:srgbClr val="225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A242D7-64C0-4FF3-8006-EFFD600E47B0}"/>
              </a:ext>
            </a:extLst>
          </p:cNvPr>
          <p:cNvSpPr/>
          <p:nvPr/>
        </p:nvSpPr>
        <p:spPr>
          <a:xfrm>
            <a:off x="1046389" y="1412421"/>
            <a:ext cx="10099221" cy="4033157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68467-795F-4C7E-88F7-FCE77CA0BB60}"/>
              </a:ext>
            </a:extLst>
          </p:cNvPr>
          <p:cNvSpPr txBox="1"/>
          <p:nvPr/>
        </p:nvSpPr>
        <p:spPr>
          <a:xfrm>
            <a:off x="1177159" y="2606875"/>
            <a:ext cx="44564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MODEL EVALUATION: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Test Data set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Validate Assumptions(algorithm’s Used)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Loss, Accuracy Calculated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0B9EA-99D9-45CD-BDBF-AE7F7ED5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73" y="1581426"/>
            <a:ext cx="2613321" cy="3695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62C54A-B5E9-4D35-81E5-6154D4C37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207" y="4413438"/>
            <a:ext cx="392484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6C46C4-018A-42F1-A783-8A55815D1505}"/>
              </a:ext>
            </a:extLst>
          </p:cNvPr>
          <p:cNvSpPr txBox="1"/>
          <p:nvPr/>
        </p:nvSpPr>
        <p:spPr>
          <a:xfrm>
            <a:off x="2956358" y="550506"/>
            <a:ext cx="6279283" cy="646331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RESULTS</a:t>
            </a:r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 &amp; DISCUSSIONS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A4D76-0C36-40FA-A279-E87E649B8480}"/>
              </a:ext>
            </a:extLst>
          </p:cNvPr>
          <p:cNvSpPr/>
          <p:nvPr/>
        </p:nvSpPr>
        <p:spPr>
          <a:xfrm>
            <a:off x="9909110" y="615820"/>
            <a:ext cx="1483568" cy="466531"/>
          </a:xfrm>
          <a:prstGeom prst="rect">
            <a:avLst/>
          </a:prstGeom>
          <a:solidFill>
            <a:srgbClr val="63C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C3C565-87CE-4151-A766-46AD119CCEFE}"/>
              </a:ext>
            </a:extLst>
          </p:cNvPr>
          <p:cNvSpPr/>
          <p:nvPr/>
        </p:nvSpPr>
        <p:spPr>
          <a:xfrm>
            <a:off x="10558914" y="5996539"/>
            <a:ext cx="1357162" cy="466531"/>
          </a:xfrm>
          <a:prstGeom prst="rect">
            <a:avLst/>
          </a:prstGeom>
          <a:solidFill>
            <a:srgbClr val="080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62887-D6AB-4757-B398-15EA20F43B13}"/>
              </a:ext>
            </a:extLst>
          </p:cNvPr>
          <p:cNvSpPr/>
          <p:nvPr/>
        </p:nvSpPr>
        <p:spPr>
          <a:xfrm>
            <a:off x="10558914" y="6484580"/>
            <a:ext cx="1164657" cy="168736"/>
          </a:xfrm>
          <a:prstGeom prst="rect">
            <a:avLst/>
          </a:prstGeom>
          <a:solidFill>
            <a:srgbClr val="18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847722-2E71-4238-A83B-DA82B6F39BF4}"/>
              </a:ext>
            </a:extLst>
          </p:cNvPr>
          <p:cNvSpPr/>
          <p:nvPr/>
        </p:nvSpPr>
        <p:spPr>
          <a:xfrm>
            <a:off x="9760017" y="550506"/>
            <a:ext cx="2290812" cy="4271751"/>
          </a:xfrm>
          <a:prstGeom prst="rect">
            <a:avLst/>
          </a:prstGeom>
          <a:solidFill>
            <a:srgbClr val="080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8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FA241C-5A92-4C75-B26D-021683ED836D}"/>
              </a:ext>
            </a:extLst>
          </p:cNvPr>
          <p:cNvSpPr txBox="1"/>
          <p:nvPr/>
        </p:nvSpPr>
        <p:spPr>
          <a:xfrm>
            <a:off x="1561690" y="634482"/>
            <a:ext cx="9084538" cy="584775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CONCLUSION &amp; FUTURE ENHANCEMENTS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2757C2-1B38-4AA2-BFE9-D26511946DE2}"/>
              </a:ext>
            </a:extLst>
          </p:cNvPr>
          <p:cNvSpPr/>
          <p:nvPr/>
        </p:nvSpPr>
        <p:spPr>
          <a:xfrm>
            <a:off x="800439" y="1751796"/>
            <a:ext cx="10607040" cy="4196615"/>
          </a:xfrm>
          <a:prstGeom prst="round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C3E7A-9902-44FF-8E81-3659E33578CC}"/>
              </a:ext>
            </a:extLst>
          </p:cNvPr>
          <p:cNvSpPr txBox="1"/>
          <p:nvPr/>
        </p:nvSpPr>
        <p:spPr>
          <a:xfrm>
            <a:off x="1516148" y="2111165"/>
            <a:ext cx="9175622" cy="3477875"/>
          </a:xfrm>
          <a:prstGeom prst="rect">
            <a:avLst/>
          </a:prstGeom>
          <a:solidFill>
            <a:srgbClr val="18293E">
              <a:alpha val="0"/>
            </a:srgbClr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Throughout the process of developing the CNN model for Pneumonia prediction, we have built a model from scratch which consists of 5 layers and follows with a fully connected neural network. Then the trained model is evaluated using separate unseen data to avoid bias prediction. As the result, the accuracy of the test dataset 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is expected above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80% which indicates a decent model. This mini-project allows a beginner to obtain an overview of how to build a model to solve a real-world problem.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It is no doubt that the predictive model can be improved even better by performing data augmentation or implementing a transfer learning concept which facilitates the model a room for improvement. Therefore, this will be added as further enhancement in the upcoming stories.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33F91-9328-448F-9675-C4707FB5BBC6}"/>
              </a:ext>
            </a:extLst>
          </p:cNvPr>
          <p:cNvSpPr/>
          <p:nvPr/>
        </p:nvSpPr>
        <p:spPr>
          <a:xfrm>
            <a:off x="10646228" y="6015790"/>
            <a:ext cx="1212097" cy="616016"/>
          </a:xfrm>
          <a:prstGeom prst="rect">
            <a:avLst/>
          </a:prstGeom>
          <a:solidFill>
            <a:srgbClr val="0E5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8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F619F2-E168-4825-83BD-67BBA3C15B2B}"/>
              </a:ext>
            </a:extLst>
          </p:cNvPr>
          <p:cNvSpPr/>
          <p:nvPr/>
        </p:nvSpPr>
        <p:spPr>
          <a:xfrm>
            <a:off x="6003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DB4C9-8374-4277-9CE1-962B101658BA}"/>
              </a:ext>
            </a:extLst>
          </p:cNvPr>
          <p:cNvSpPr/>
          <p:nvPr/>
        </p:nvSpPr>
        <p:spPr>
          <a:xfrm>
            <a:off x="334542" y="2044005"/>
            <a:ext cx="40905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mic Sans MS" panose="030F0702030302020204" pitchFamily="66" charset="0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217DE-6AD5-4117-9484-2DDAB8CDD7EE}"/>
              </a:ext>
            </a:extLst>
          </p:cNvPr>
          <p:cNvSpPr txBox="1"/>
          <p:nvPr/>
        </p:nvSpPr>
        <p:spPr>
          <a:xfrm>
            <a:off x="7523774" y="4256620"/>
            <a:ext cx="45239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Team Members: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Maneesh Reddy-18BTRCI019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Sarayu – 18BTRCI036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Krishna Mohan – 18BTRCI047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Shahanawaz Shaik – 18BTRCI062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0F7B2-F056-4DCD-B2F1-C3E96A1A4FDB}"/>
              </a:ext>
            </a:extLst>
          </p:cNvPr>
          <p:cNvSpPr/>
          <p:nvPr/>
        </p:nvSpPr>
        <p:spPr>
          <a:xfrm>
            <a:off x="10589079" y="6008914"/>
            <a:ext cx="1257300" cy="669472"/>
          </a:xfrm>
          <a:prstGeom prst="rect">
            <a:avLst/>
          </a:prstGeom>
          <a:solidFill>
            <a:srgbClr val="E8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4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241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Shahanawaz Shaik</dc:creator>
  <cp:lastModifiedBy>Shahanawaz Shaik</cp:lastModifiedBy>
  <cp:revision>43</cp:revision>
  <dcterms:created xsi:type="dcterms:W3CDTF">2021-04-27T11:29:40Z</dcterms:created>
  <dcterms:modified xsi:type="dcterms:W3CDTF">2021-05-02T18:17:42Z</dcterms:modified>
</cp:coreProperties>
</file>